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47" d="100"/>
          <a:sy n="47" d="100"/>
        </p:scale>
        <p:origin x="-83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Dot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Accounting for valence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number of valence electrons in each of the following?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367975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44098" y="2367975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Mg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62337" y="2367975"/>
            <a:ext cx="516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167377" y="2367975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C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760207" y="2367975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397921" y="2367975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043649" y="2367975"/>
            <a:ext cx="49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Cl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731054" y="2367975"/>
            <a:ext cx="564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/>
              <a:t>Ar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04096" y="3206175"/>
            <a:ext cx="782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Na</a:t>
            </a:r>
            <a:r>
              <a:rPr lang="en-US" sz="3200" baseline="30000" dirty="0" smtClean="0"/>
              <a:t>+</a:t>
            </a:r>
            <a:endParaRPr lang="en-US" sz="32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1602911" y="3206175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O</a:t>
            </a:r>
            <a:r>
              <a:rPr lang="en-US" sz="3200" baseline="30000" dirty="0" smtClean="0"/>
              <a:t>2–</a:t>
            </a:r>
            <a:endParaRPr lang="en-US" sz="32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2437795" y="3206175"/>
            <a:ext cx="686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Br</a:t>
            </a:r>
            <a:r>
              <a:rPr lang="en-US" sz="3200" baseline="30000" dirty="0" smtClean="0"/>
              <a:t>–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279247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Octet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with a full </a:t>
            </a:r>
            <a:r>
              <a:rPr lang="en-US" dirty="0" smtClean="0">
                <a:solidFill>
                  <a:schemeClr val="accent2"/>
                </a:solidFill>
              </a:rPr>
              <a:t>eight</a:t>
            </a:r>
            <a:r>
              <a:rPr lang="en-US" dirty="0" smtClean="0"/>
              <a:t> electrons in the valence shell are especially stable.</a:t>
            </a:r>
          </a:p>
          <a:p>
            <a:r>
              <a:rPr lang="en-US" dirty="0" smtClean="0"/>
              <a:t>For H and He, a full valence shell has only two electrons.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438399"/>
          </a:xfrm>
        </p:spPr>
        <p:txBody>
          <a:bodyPr/>
          <a:lstStyle/>
          <a:p>
            <a:r>
              <a:rPr lang="en-US" dirty="0" smtClean="0"/>
              <a:t>Picture the four positions around an element symbol as the four valence orbitals</a:t>
            </a:r>
          </a:p>
          <a:p>
            <a:r>
              <a:rPr lang="en-US" dirty="0" smtClean="0"/>
              <a:t>Represent electrons as dots</a:t>
            </a:r>
          </a:p>
          <a:p>
            <a:r>
              <a:rPr lang="en-US" dirty="0" smtClean="0"/>
              <a:t>Place dots singly in orbitals, doubling up when all orbitals are singly occupied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8544" y="3562350"/>
            <a:ext cx="827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Ar</a:t>
            </a:r>
            <a:endParaRPr lang="en-US" sz="5400" dirty="0"/>
          </a:p>
        </p:txBody>
      </p:sp>
      <p:sp>
        <p:nvSpPr>
          <p:cNvPr id="5" name="Oval 4"/>
          <p:cNvSpPr/>
          <p:nvPr/>
        </p:nvSpPr>
        <p:spPr>
          <a:xfrm>
            <a:off x="4114800" y="363855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43400" y="363855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200" y="394335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409575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43400" y="440055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4800" y="440055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0" y="394335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0" y="409575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2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the electrons in compounds like </a:t>
            </a:r>
            <a:r>
              <a:rPr lang="en-US" dirty="0" smtClean="0">
                <a:solidFill>
                  <a:schemeClr val="accent2"/>
                </a:solidFill>
              </a:rPr>
              <a:t>CCl</a:t>
            </a:r>
            <a:r>
              <a:rPr lang="en-US" baseline="-25000" dirty="0" smtClean="0">
                <a:solidFill>
                  <a:schemeClr val="accent2"/>
                </a:solidFill>
              </a:rPr>
              <a:t>4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CH</a:t>
            </a:r>
            <a:r>
              <a:rPr lang="en-US" baseline="-25000" dirty="0" smtClean="0">
                <a:solidFill>
                  <a:schemeClr val="accent2"/>
                </a:solidFill>
              </a:rPr>
              <a:t>4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2"/>
                </a:solidFill>
              </a:rPr>
              <a:t>CH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Cl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individual atoms C, H, and Cl do not have octets</a:t>
            </a:r>
          </a:p>
          <a:p>
            <a:r>
              <a:rPr lang="en-US" dirty="0" smtClean="0"/>
              <a:t>They have half-filled (singly occupied) orbitals</a:t>
            </a:r>
          </a:p>
          <a:p>
            <a:r>
              <a:rPr lang="en-US" dirty="0" smtClean="0"/>
              <a:t>They can share and pair electrons in bonding orbitals formed by overlapping singly-occupied atomic orbitals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0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6">
      <a:dk1>
        <a:srgbClr val="000000"/>
      </a:dk1>
      <a:lt1>
        <a:srgbClr val="FF5050"/>
      </a:lt1>
      <a:dk2>
        <a:srgbClr val="000066"/>
      </a:dk2>
      <a:lt2>
        <a:srgbClr val="CC00FF"/>
      </a:lt2>
      <a:accent1>
        <a:srgbClr val="800000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151</Words>
  <Application>Microsoft Office PowerPoint</Application>
  <PresentationFormat>On-screen Show (16:9)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Dot Structures</vt:lpstr>
      <vt:lpstr>Valence Electrons</vt:lpstr>
      <vt:lpstr>Octet rule</vt:lpstr>
      <vt:lpstr>Lewis Structures</vt:lpstr>
      <vt:lpstr>Covalent Bonds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13</cp:revision>
  <dcterms:created xsi:type="dcterms:W3CDTF">2021-03-23T14:54:54Z</dcterms:created>
  <dcterms:modified xsi:type="dcterms:W3CDTF">2023-01-25T15:09:59Z</dcterms:modified>
</cp:coreProperties>
</file>